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11" r:id="rId2"/>
    <p:sldMasterId id="2147483757" r:id="rId3"/>
    <p:sldMasterId id="2147483763" r:id="rId4"/>
    <p:sldMasterId id="2147483726" r:id="rId5"/>
    <p:sldMasterId id="2147483766" r:id="rId6"/>
    <p:sldMasterId id="2147483753" r:id="rId7"/>
    <p:sldMasterId id="2147483755" r:id="rId8"/>
    <p:sldMasterId id="2147483759" r:id="rId9"/>
    <p:sldMasterId id="2147483761" r:id="rId10"/>
    <p:sldMasterId id="2147483742" r:id="rId11"/>
    <p:sldMasterId id="2147483768" r:id="rId12"/>
    <p:sldMasterId id="2147483744" r:id="rId13"/>
  </p:sldMasterIdLst>
  <p:sldIdLst>
    <p:sldId id="256" r:id="rId14"/>
    <p:sldId id="258" r:id="rId15"/>
    <p:sldId id="270" r:id="rId16"/>
    <p:sldId id="259" r:id="rId17"/>
    <p:sldId id="260" r:id="rId18"/>
    <p:sldId id="261" r:id="rId19"/>
    <p:sldId id="262" r:id="rId20"/>
    <p:sldId id="263" r:id="rId21"/>
    <p:sldId id="265" r:id="rId22"/>
    <p:sldId id="266" r:id="rId23"/>
    <p:sldId id="271" r:id="rId24"/>
    <p:sldId id="272" r:id="rId25"/>
    <p:sldId id="273" r:id="rId26"/>
    <p:sldId id="26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4660"/>
  </p:normalViewPr>
  <p:slideViewPr>
    <p:cSldViewPr>
      <p:cViewPr varScale="1">
        <p:scale>
          <a:sx n="72" d="100"/>
          <a:sy n="72" d="100"/>
        </p:scale>
        <p:origin x="11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ctrTitle"/>
          </p:nvPr>
        </p:nvSpPr>
        <p:spPr bwMode="gray">
          <a:xfrm>
            <a:off x="395536" y="332656"/>
            <a:ext cx="5112568" cy="1470025"/>
          </a:xfrm>
          <a:prstGeom prst="rect">
            <a:avLst/>
          </a:prstGeom>
        </p:spPr>
        <p:txBody>
          <a:bodyPr anchor="b"/>
          <a:lstStyle>
            <a:lvl1pPr algn="l">
              <a:defRPr b="1">
                <a:solidFill>
                  <a:schemeClr val="bg1"/>
                </a:solidFill>
              </a:defRPr>
            </a:lvl1pPr>
          </a:lstStyle>
          <a:p>
            <a:r>
              <a:rPr lang="en-US"/>
              <a:t>Click to edit Master title style</a:t>
            </a:r>
            <a:endParaRPr lang="en-GB" dirty="0"/>
          </a:p>
        </p:txBody>
      </p:sp>
      <p:sp>
        <p:nvSpPr>
          <p:cNvPr id="9" name="Subtitle 2"/>
          <p:cNvSpPr>
            <a:spLocks noGrp="1"/>
          </p:cNvSpPr>
          <p:nvPr>
            <p:ph type="subTitle" idx="1"/>
          </p:nvPr>
        </p:nvSpPr>
        <p:spPr bwMode="gray">
          <a:xfrm>
            <a:off x="395536" y="1988840"/>
            <a:ext cx="5112568" cy="1752600"/>
          </a:xfrm>
          <a:prstGeom prst="rect">
            <a:avLst/>
          </a:prstGeom>
        </p:spPr>
        <p:txBody>
          <a:bodyPr>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063371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a:xfrm>
            <a:off x="467544" y="116632"/>
            <a:ext cx="7772400" cy="648072"/>
          </a:xfrm>
          <a:prstGeom prst="rect">
            <a:avLst/>
          </a:prstGeom>
        </p:spPr>
        <p:txBody>
          <a:bodyPr anchor="ctr"/>
          <a:lstStyle>
            <a:lvl1pPr algn="l">
              <a:defRPr sz="3600" b="1">
                <a:solidFill>
                  <a:schemeClr val="tx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7544" y="1052736"/>
            <a:ext cx="8229600" cy="55446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7519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a:xfrm>
            <a:off x="467544" y="116632"/>
            <a:ext cx="7772400" cy="648072"/>
          </a:xfrm>
          <a:prstGeom prst="rect">
            <a:avLst/>
          </a:prstGeom>
        </p:spPr>
        <p:txBody>
          <a:bodyPr anchor="ctr"/>
          <a:lstStyle>
            <a:lvl1pPr algn="l">
              <a:defRPr sz="3600" b="1">
                <a:solidFill>
                  <a:schemeClr val="tx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7544" y="1052736"/>
            <a:ext cx="8229600" cy="55446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6431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a:xfrm>
            <a:off x="467544" y="116632"/>
            <a:ext cx="7772400" cy="648072"/>
          </a:xfrm>
          <a:prstGeom prst="rect">
            <a:avLst/>
          </a:prstGeom>
        </p:spPr>
        <p:txBody>
          <a:bodyPr anchor="ctr"/>
          <a:lstStyle>
            <a:lvl1pPr algn="l">
              <a:defRPr sz="3600" b="1">
                <a:solidFill>
                  <a:schemeClr val="tx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7544" y="1052736"/>
            <a:ext cx="8229600" cy="55446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7174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bwMode="gray">
          <a:xfrm>
            <a:off x="467544" y="116632"/>
            <a:ext cx="7772400" cy="648072"/>
          </a:xfrm>
          <a:prstGeom prst="rect">
            <a:avLst/>
          </a:prstGeom>
        </p:spPr>
        <p:txBody>
          <a:bodyPr anchor="ctr"/>
          <a:lstStyle>
            <a:lvl1pPr algn="l">
              <a:defRPr sz="3600" b="1">
                <a:solidFill>
                  <a:schemeClr val="bg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7544" y="1052736"/>
            <a:ext cx="8229600" cy="55446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73055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332656"/>
            <a:ext cx="8229600" cy="626469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94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5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Content Placeholder 2"/>
          <p:cNvSpPr>
            <a:spLocks noGrp="1"/>
          </p:cNvSpPr>
          <p:nvPr>
            <p:ph idx="1"/>
          </p:nvPr>
        </p:nvSpPr>
        <p:spPr bwMode="gray">
          <a:xfrm>
            <a:off x="395536" y="404664"/>
            <a:ext cx="8229600" cy="5976664"/>
          </a:xfrm>
        </p:spPr>
        <p:txBody>
          <a:bodyPr/>
          <a:lstStyle>
            <a:lvl1pPr marL="342900" indent="-342900">
              <a:spcBef>
                <a:spcPts val="800"/>
              </a:spcBef>
              <a:spcAft>
                <a:spcPts val="600"/>
              </a:spcAft>
              <a:buFontTx/>
              <a:buBlip>
                <a:blip r:embed="rId2"/>
              </a:buBlip>
              <a:defRPr sz="3600" b="0">
                <a:solidFill>
                  <a:schemeClr val="bg1"/>
                </a:solidFill>
              </a:defRPr>
            </a:lvl1pPr>
            <a:lvl2pPr marL="742950" indent="-285750">
              <a:spcBef>
                <a:spcPts val="600"/>
              </a:spcBef>
              <a:spcAft>
                <a:spcPts val="0"/>
              </a:spcAft>
              <a:buFont typeface="Arial" pitchFamily="34" charset="0"/>
              <a:buChar char="•"/>
              <a:defRPr sz="2400">
                <a:solidFill>
                  <a:schemeClr val="bg1"/>
                </a:solidFill>
              </a:defRPr>
            </a:lvl2pPr>
            <a:lvl3pPr marL="1143000" indent="-228600">
              <a:spcBef>
                <a:spcPts val="600"/>
              </a:spcBef>
              <a:spcAft>
                <a:spcPts val="0"/>
              </a:spcAft>
              <a:buFontTx/>
              <a:buBlip>
                <a:blip r:embed="rId2"/>
              </a:buBlip>
              <a:defRPr sz="2400">
                <a:solidFill>
                  <a:schemeClr val="bg1"/>
                </a:solidFill>
              </a:defRPr>
            </a:lvl3pPr>
            <a:lvl4pPr marL="1600200" indent="-228600">
              <a:spcBef>
                <a:spcPts val="600"/>
              </a:spcBef>
              <a:spcAft>
                <a:spcPts val="0"/>
              </a:spcAft>
              <a:buFont typeface="Arial" pitchFamily="34" charset="0"/>
              <a:buChar char="•"/>
              <a:defRPr sz="2400">
                <a:solidFill>
                  <a:schemeClr val="bg1"/>
                </a:solidFill>
              </a:defRPr>
            </a:lvl4pPr>
            <a:lvl5pPr marL="2057400" indent="-228600">
              <a:spcBef>
                <a:spcPts val="600"/>
              </a:spcBef>
              <a:spcAft>
                <a:spcPts val="0"/>
              </a:spcAft>
              <a:buFontTx/>
              <a:buBlip>
                <a:blip r:embed="rId2"/>
              </a:buBlip>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878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bwMode="gray">
          <a:xfrm>
            <a:off x="467544" y="1556792"/>
            <a:ext cx="8229600" cy="854968"/>
          </a:xfrm>
          <a:prstGeom prst="rect">
            <a:avLst/>
          </a:prstGeom>
        </p:spPr>
        <p:txBody>
          <a:bodyPr anchor="ctr">
            <a:normAutofit/>
          </a:bodyPr>
          <a:lstStyle>
            <a:lvl1pPr algn="l">
              <a:defRPr sz="3600" b="1">
                <a:solidFill>
                  <a:schemeClr val="bg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7544" y="2852936"/>
            <a:ext cx="8229600" cy="37444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5582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67544" y="1556792"/>
            <a:ext cx="8229600" cy="854968"/>
          </a:xfrm>
          <a:prstGeom prst="rect">
            <a:avLst/>
          </a:prstGeom>
        </p:spPr>
        <p:txBody>
          <a:bodyPr anchor="ctr"/>
          <a:lstStyle>
            <a:lvl1pPr algn="l">
              <a:defRPr sz="3600" b="1">
                <a:solidFill>
                  <a:schemeClr val="tx1"/>
                </a:solidFill>
              </a:defRPr>
            </a:lvl1pPr>
          </a:lstStyle>
          <a:p>
            <a:r>
              <a:rPr lang="en-US" dirty="0"/>
              <a:t>Click to edit Master title style</a:t>
            </a:r>
            <a:endParaRPr lang="en-GB" dirty="0"/>
          </a:p>
        </p:txBody>
      </p:sp>
      <p:sp>
        <p:nvSpPr>
          <p:cNvPr id="4" name="Content Placeholder 2"/>
          <p:cNvSpPr>
            <a:spLocks noGrp="1"/>
          </p:cNvSpPr>
          <p:nvPr>
            <p:ph idx="1"/>
          </p:nvPr>
        </p:nvSpPr>
        <p:spPr>
          <a:xfrm>
            <a:off x="467544" y="2852936"/>
            <a:ext cx="8229600" cy="37444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1142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67544" y="1556792"/>
            <a:ext cx="8229600" cy="854968"/>
          </a:xfrm>
          <a:prstGeom prst="rect">
            <a:avLst/>
          </a:prstGeom>
        </p:spPr>
        <p:txBody>
          <a:bodyPr anchor="ctr"/>
          <a:lstStyle>
            <a:lvl1pPr algn="l">
              <a:defRPr sz="3600" b="1">
                <a:solidFill>
                  <a:schemeClr val="tx1"/>
                </a:solidFill>
              </a:defRPr>
            </a:lvl1pPr>
          </a:lstStyle>
          <a:p>
            <a:r>
              <a:rPr lang="en-US" dirty="0"/>
              <a:t>Click to edit Master title style</a:t>
            </a:r>
            <a:endParaRPr lang="en-GB" dirty="0"/>
          </a:p>
        </p:txBody>
      </p:sp>
      <p:sp>
        <p:nvSpPr>
          <p:cNvPr id="4" name="Content Placeholder 2"/>
          <p:cNvSpPr>
            <a:spLocks noGrp="1"/>
          </p:cNvSpPr>
          <p:nvPr>
            <p:ph idx="1"/>
          </p:nvPr>
        </p:nvSpPr>
        <p:spPr>
          <a:xfrm>
            <a:off x="467544" y="2852936"/>
            <a:ext cx="8229600" cy="37444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5999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bwMode="gray">
          <a:xfrm>
            <a:off x="467544" y="1556792"/>
            <a:ext cx="8229600" cy="854968"/>
          </a:xfrm>
          <a:prstGeom prst="rect">
            <a:avLst/>
          </a:prstGeom>
        </p:spPr>
        <p:txBody>
          <a:bodyPr anchor="ctr"/>
          <a:lstStyle>
            <a:lvl1pPr algn="l">
              <a:defRPr sz="3600" b="1">
                <a:solidFill>
                  <a:schemeClr val="bg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7544" y="2852936"/>
            <a:ext cx="8229600" cy="37444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3221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bwMode="gray">
          <a:xfrm>
            <a:off x="467544" y="116632"/>
            <a:ext cx="7772400" cy="648072"/>
          </a:xfrm>
          <a:prstGeom prst="rect">
            <a:avLst/>
          </a:prstGeom>
        </p:spPr>
        <p:txBody>
          <a:bodyPr anchor="ctr"/>
          <a:lstStyle>
            <a:lvl1pPr algn="l">
              <a:defRPr sz="3600" b="1">
                <a:solidFill>
                  <a:schemeClr val="bg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7544" y="1052736"/>
            <a:ext cx="8229600" cy="55446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9032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bwMode="gray">
          <a:xfrm>
            <a:off x="467544" y="116632"/>
            <a:ext cx="7772400" cy="648072"/>
          </a:xfrm>
          <a:prstGeom prst="rect">
            <a:avLst/>
          </a:prstGeom>
        </p:spPr>
        <p:txBody>
          <a:bodyPr anchor="ctr"/>
          <a:lstStyle>
            <a:lvl1pPr algn="l">
              <a:defRPr sz="3600" b="1">
                <a:solidFill>
                  <a:schemeClr val="bg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7544" y="1052736"/>
            <a:ext cx="8229600" cy="5544616"/>
          </a:xfrm>
          <a:prstGeom prst="rect">
            <a:avLst/>
          </a:prstGeom>
        </p:spPr>
        <p:txBody>
          <a:bodyPr/>
          <a:lstStyle>
            <a:lvl1pPr marL="442913" indent="-442913">
              <a:spcBef>
                <a:spcPts val="800"/>
              </a:spcBef>
              <a:spcAft>
                <a:spcPts val="600"/>
              </a:spcAft>
              <a:buFontTx/>
              <a:buBlip>
                <a:blip r:embed="rId2"/>
              </a:buBlip>
              <a:defRPr sz="3600" b="0"/>
            </a:lvl1pPr>
            <a:lvl2pPr marL="812800" indent="-369888">
              <a:spcBef>
                <a:spcPts val="600"/>
              </a:spcBef>
              <a:spcAft>
                <a:spcPts val="0"/>
              </a:spcAft>
              <a:buFont typeface="Arial" pitchFamily="34" charset="0"/>
              <a:buChar char="•"/>
              <a:tabLst>
                <a:tab pos="714375" algn="l"/>
              </a:tabLst>
              <a:defRPr sz="2400" b="0"/>
            </a:lvl2pPr>
            <a:lvl3pPr marL="1171575" indent="-371475">
              <a:spcBef>
                <a:spcPts val="600"/>
              </a:spcBef>
              <a:spcAft>
                <a:spcPts val="0"/>
              </a:spcAft>
              <a:buFontTx/>
              <a:buBlip>
                <a:blip r:embed="rId2"/>
              </a:buBlip>
              <a:defRPr sz="2400" b="0"/>
            </a:lvl3pPr>
            <a:lvl4pPr marL="1528763" indent="-357188">
              <a:spcBef>
                <a:spcPts val="600"/>
              </a:spcBef>
              <a:spcAft>
                <a:spcPts val="0"/>
              </a:spcAft>
              <a:buFont typeface="Arial" pitchFamily="34" charset="0"/>
              <a:buChar char="•"/>
              <a:defRPr sz="2400" b="0"/>
            </a:lvl4pPr>
            <a:lvl5pPr marL="1885950" indent="-357188">
              <a:spcBef>
                <a:spcPts val="600"/>
              </a:spcBef>
              <a:spcAft>
                <a:spcPts val="0"/>
              </a:spcAft>
              <a:buFontTx/>
              <a:buBlip>
                <a:blip r:embed="rId2"/>
              </a:buBlip>
              <a:defRPr sz="2400" b="0"/>
            </a:lvl5pPr>
          </a:lstStyle>
          <a:p>
            <a:pPr lvl="0"/>
            <a:r>
              <a:rPr lang="en-US" dirty="0"/>
              <a:t>Click to edit Master text</a:t>
            </a:r>
          </a:p>
          <a:p>
            <a:pPr lvl="1"/>
            <a:r>
              <a:rPr lang="en-US" dirty="0"/>
              <a:t>Second </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35786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10.xml"/><Relationship Id="rId1" Type="http://schemas.openxmlformats.org/officeDocument/2006/relationships/slideLayout" Target="../slideLayouts/slideLayout11.xml"/><Relationship Id="rId5" Type="http://schemas.openxmlformats.org/officeDocument/2006/relationships/image" Target="../media/image18.jpg"/><Relationship Id="rId4" Type="http://schemas.openxmlformats.org/officeDocument/2006/relationships/image" Target="../media/image17.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16.jpe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3.xml"/><Relationship Id="rId1" Type="http://schemas.openxmlformats.org/officeDocument/2006/relationships/slideLayout" Target="../slideLayouts/slideLayout14.xml"/><Relationship Id="rId4"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7.xml"/><Relationship Id="rId1" Type="http://schemas.openxmlformats.org/officeDocument/2006/relationships/slideLayout" Target="../slideLayouts/slideLayout8.xml"/><Relationship Id="rId4" Type="http://schemas.openxmlformats.org/officeDocument/2006/relationships/image" Target="../media/image14.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8.xml"/><Relationship Id="rId1" Type="http://schemas.openxmlformats.org/officeDocument/2006/relationships/slideLayout" Target="../slideLayouts/slideLayout9.xml"/><Relationship Id="rId4" Type="http://schemas.openxmlformats.org/officeDocument/2006/relationships/image" Target="../media/image13.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9.xml"/><Relationship Id="rId1" Type="http://schemas.openxmlformats.org/officeDocument/2006/relationships/slideLayout" Target="../slideLayouts/slideLayout10.xml"/><Relationship Id="rId4" Type="http://schemas.openxmlformats.org/officeDocument/2006/relationships/image" Target="../media/image1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061D0-24B0-431C-A601-75D9A1B64E99}" type="datetimeFigureOut">
              <a:rPr lang="en-GB" smtClean="0"/>
              <a:t>12/01/2018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F2688-151C-4D70-AB57-0E3E52AFC522}" type="slidenum">
              <a:rPr lang="en-GB" smtClean="0"/>
              <a:t>‹#›</a:t>
            </a:fld>
            <a:endParaRPr lang="en-GB"/>
          </a:p>
        </p:txBody>
      </p:sp>
      <p:pic>
        <p:nvPicPr>
          <p:cNvPr id="1026" name="Picture 2" descr="\\Cpt-vmfile01\share\Serv\TEAMS\MKT\MARKETING\2014\Brand\Logo\ppp front pag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499299"/>
      </p:ext>
    </p:extLst>
  </p:cSld>
  <p:clrMap bg1="lt1" tx1="dk1" bg2="lt2" tx2="dk2" accent1="accent1" accent2="accent2" accent3="accent3" accent4="accent4" accent5="accent5" accent6="accent6" hlink="hlink" folHlink="folHlink"/>
  <p:sldLayoutIdLst>
    <p:sldLayoutId id="2147483709" r:id="rId1"/>
    <p:sldLayoutId id="214748371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87461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6464" y="4352544"/>
            <a:ext cx="7717536" cy="250545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40353"/>
            <a:ext cx="9144000" cy="2523744"/>
          </a:xfrm>
          <a:prstGeom prst="rect">
            <a:avLst/>
          </a:prstGeom>
        </p:spPr>
      </p:pic>
    </p:spTree>
    <p:extLst>
      <p:ext uri="{BB962C8B-B14F-4D97-AF65-F5344CB8AC3E}">
        <p14:creationId xmlns:p14="http://schemas.microsoft.com/office/powerpoint/2010/main" val="3313103541"/>
      </p:ext>
    </p:extLst>
  </p:cSld>
  <p:clrMap bg1="lt1" tx1="dk1" bg2="lt2" tx2="dk2" accent1="accent1" accent2="accent2" accent3="accent3" accent4="accent4" accent5="accent5" accent6="accent6" hlink="hlink" folHlink="folHlink"/>
  <p:sldLayoutIdLst>
    <p:sldLayoutId id="21474837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87461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9592" y="5586246"/>
            <a:ext cx="992888" cy="1127392"/>
          </a:xfrm>
          <a:prstGeom prst="rect">
            <a:avLst/>
          </a:prstGeom>
        </p:spPr>
      </p:pic>
    </p:spTree>
    <p:extLst>
      <p:ext uri="{BB962C8B-B14F-4D97-AF65-F5344CB8AC3E}">
        <p14:creationId xmlns:p14="http://schemas.microsoft.com/office/powerpoint/2010/main" val="3447233145"/>
      </p:ext>
    </p:extLst>
  </p:cSld>
  <p:clrMap bg1="lt1" tx1="dk1" bg2="lt2" tx2="dk2" accent1="accent1" accent2="accent2" accent3="accent3" accent4="accent4" accent5="accent5" accent6="accent6" hlink="hlink" folHlink="folHlink"/>
  <p:sldLayoutIdLst>
    <p:sldLayoutId id="214748374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289FF-77D9-484B-8E99-7A57C64AA6D5}" type="slidenum">
              <a:rPr lang="en-GB" smtClean="0"/>
              <a:t>‹#›</a:t>
            </a:fld>
            <a:endParaRPr lang="en-GB"/>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5794" y="6297337"/>
            <a:ext cx="5313958" cy="50733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77" y="0"/>
            <a:ext cx="9170577" cy="874754"/>
          </a:xfrm>
          <a:prstGeom prst="rect">
            <a:avLst/>
          </a:prstGeom>
        </p:spPr>
      </p:pic>
    </p:spTree>
    <p:extLst>
      <p:ext uri="{BB962C8B-B14F-4D97-AF65-F5344CB8AC3E}">
        <p14:creationId xmlns:p14="http://schemas.microsoft.com/office/powerpoint/2010/main" val="2718067333"/>
      </p:ext>
    </p:extLst>
  </p:cSld>
  <p:clrMap bg1="lt1" tx1="dk1" bg2="lt2" tx2="dk2" accent1="accent1" accent2="accent2" accent3="accent3" accent4="accent4" accent5="accent5" accent6="accent6" hlink="hlink" folHlink="folHlink"/>
  <p:sldLayoutIdLst>
    <p:sldLayoutId id="21474837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1225" y="5613140"/>
            <a:ext cx="951255" cy="1080120"/>
          </a:xfrm>
          <a:prstGeom prst="rect">
            <a:avLst/>
          </a:prstGeom>
        </p:spPr>
      </p:pic>
    </p:spTree>
    <p:extLst>
      <p:ext uri="{BB962C8B-B14F-4D97-AF65-F5344CB8AC3E}">
        <p14:creationId xmlns:p14="http://schemas.microsoft.com/office/powerpoint/2010/main" val="1896348080"/>
      </p:ext>
    </p:extLst>
  </p:cSld>
  <p:clrMap bg1="lt1" tx1="dk1" bg2="lt2" tx2="dk2" accent1="accent1" accent2="accent2" accent3="accent3" accent4="accent4" accent5="accent5" accent6="accent6" hlink="hlink" folHlink="folHlink"/>
  <p:sldLayoutIdLst>
    <p:sldLayoutId id="21474837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45FEF-B051-40D3-8A3E-202EBE464F0C}" type="datetimeFigureOut">
              <a:rPr lang="en-GB" smtClean="0"/>
              <a:t>12/01/2018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FF30F-FD63-4ADF-9AF9-0C229AE3C91A}" type="slidenum">
              <a:rPr lang="en-GB" smtClean="0"/>
              <a:t>‹#›</a:t>
            </a:fld>
            <a:endParaRPr lang="en-GB"/>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4584" b="4583"/>
          <a:stretch/>
        </p:blipFill>
        <p:spPr>
          <a:xfrm>
            <a:off x="0" y="0"/>
            <a:ext cx="9144000" cy="6858000"/>
          </a:xfrm>
          <a:prstGeom prst="rect">
            <a:avLst/>
          </a:prstGeom>
        </p:spPr>
      </p:pic>
    </p:spTree>
    <p:extLst>
      <p:ext uri="{BB962C8B-B14F-4D97-AF65-F5344CB8AC3E}">
        <p14:creationId xmlns:p14="http://schemas.microsoft.com/office/powerpoint/2010/main" val="2689933196"/>
      </p:ext>
    </p:extLst>
  </p:cSld>
  <p:clrMap bg1="lt1" tx1="dk1" bg2="lt2" tx2="dk2" accent1="accent1" accent2="accent2" accent3="accent3" accent4="accent4" accent5="accent5" accent6="accent6" hlink="hlink" folHlink="folHlink"/>
  <p:sldLayoutIdLst>
    <p:sldLayoutId id="214748372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D5DD3-2EFF-414D-B713-2291502E69FB}" type="datetimeFigureOut">
              <a:rPr lang="en-GB" smtClean="0"/>
              <a:t>12/01/2018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289FF-77D9-484B-8E99-7A57C64AA6D5}" type="slidenum">
              <a:rPr lang="en-GB" smtClean="0"/>
              <a:t>‹#›</a:t>
            </a:fld>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1225" y="5613140"/>
            <a:ext cx="951255" cy="108012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268760"/>
            <a:ext cx="9143999" cy="1336016"/>
          </a:xfrm>
          <a:prstGeom prst="rect">
            <a:avLst/>
          </a:prstGeom>
        </p:spPr>
      </p:pic>
    </p:spTree>
    <p:extLst>
      <p:ext uri="{BB962C8B-B14F-4D97-AF65-F5344CB8AC3E}">
        <p14:creationId xmlns:p14="http://schemas.microsoft.com/office/powerpoint/2010/main" val="3801068418"/>
      </p:ext>
    </p:extLst>
  </p:cSld>
  <p:clrMap bg1="lt1" tx1="dk1" bg2="lt2" tx2="dk2" accent1="accent1" accent2="accent2" accent3="accent3" accent4="accent4" accent5="accent5" accent6="accent6" hlink="hlink" folHlink="folHlink"/>
  <p:sldLayoutIdLst>
    <p:sldLayoutId id="21474837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4" y="0"/>
            <a:ext cx="9144000" cy="6858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592" y="5586246"/>
            <a:ext cx="992888" cy="112739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 y="1340768"/>
            <a:ext cx="9143245" cy="1328818"/>
          </a:xfrm>
          <a:prstGeom prst="rect">
            <a:avLst/>
          </a:prstGeom>
        </p:spPr>
      </p:pic>
    </p:spTree>
    <p:extLst>
      <p:ext uri="{BB962C8B-B14F-4D97-AF65-F5344CB8AC3E}">
        <p14:creationId xmlns:p14="http://schemas.microsoft.com/office/powerpoint/2010/main" val="1965415734"/>
      </p:ext>
    </p:extLst>
  </p:cSld>
  <p:clrMap bg1="lt1" tx1="dk1" bg2="lt2" tx2="dk2" accent1="accent1" accent2="accent2" accent3="accent3" accent4="accent4" accent5="accent5" accent6="accent6" hlink="hlink" folHlink="folHlink"/>
  <p:sldLayoutIdLst>
    <p:sldLayoutId id="21474837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592" y="5586246"/>
            <a:ext cx="992888" cy="112739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 y="1340768"/>
            <a:ext cx="9143245" cy="1328818"/>
          </a:xfrm>
          <a:prstGeom prst="rect">
            <a:avLst/>
          </a:prstGeom>
        </p:spPr>
      </p:pic>
    </p:spTree>
    <p:extLst>
      <p:ext uri="{BB962C8B-B14F-4D97-AF65-F5344CB8AC3E}">
        <p14:creationId xmlns:p14="http://schemas.microsoft.com/office/powerpoint/2010/main" val="3632920485"/>
      </p:ext>
    </p:extLst>
  </p:cSld>
  <p:clrMap bg1="lt1" tx1="dk1" bg2="lt2" tx2="dk2" accent1="accent1" accent2="accent2" accent3="accent3" accent4="accent4" accent5="accent5" accent6="accent6" hlink="hlink" folHlink="folHlink"/>
  <p:sldLayoutIdLst>
    <p:sldLayoutId id="214748372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68760"/>
            <a:ext cx="9143999" cy="133601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2163" y="6297337"/>
            <a:ext cx="5313958" cy="507330"/>
          </a:xfrm>
          <a:prstGeom prst="rect">
            <a:avLst/>
          </a:prstGeom>
        </p:spPr>
      </p:pic>
    </p:spTree>
    <p:extLst>
      <p:ext uri="{BB962C8B-B14F-4D97-AF65-F5344CB8AC3E}">
        <p14:creationId xmlns:p14="http://schemas.microsoft.com/office/powerpoint/2010/main" val="659041661"/>
      </p:ext>
    </p:extLst>
  </p:cSld>
  <p:clrMap bg1="lt1" tx1="dk1" bg2="lt2" tx2="dk2" accent1="accent1" accent2="accent2" accent3="accent3" accent4="accent4" accent5="accent5" accent6="accent6" hlink="hlink" folHlink="folHlink"/>
  <p:sldLayoutIdLst>
    <p:sldLayoutId id="21474837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289FF-77D9-484B-8E99-7A57C64AA6D5}" type="slidenum">
              <a:rPr lang="en-GB" smtClean="0"/>
              <a:t>‹#›</a:t>
            </a:fld>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7" y="0"/>
            <a:ext cx="9170577" cy="8747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544" y="4639056"/>
            <a:ext cx="4791456" cy="2218944"/>
          </a:xfrm>
          <a:prstGeom prst="rect">
            <a:avLst/>
          </a:prstGeom>
        </p:spPr>
      </p:pic>
    </p:spTree>
    <p:extLst>
      <p:ext uri="{BB962C8B-B14F-4D97-AF65-F5344CB8AC3E}">
        <p14:creationId xmlns:p14="http://schemas.microsoft.com/office/powerpoint/2010/main" val="2592022846"/>
      </p:ext>
    </p:extLst>
  </p:cSld>
  <p:clrMap bg1="lt1" tx1="dk1" bg2="lt2" tx2="dk2" accent1="accent1" accent2="accent2" accent3="accent3" accent4="accent4" accent5="accent5" accent6="accent6" hlink="hlink" folHlink="folHlink"/>
  <p:sldLayoutIdLst>
    <p:sldLayoutId id="21474837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289FF-77D9-484B-8E99-7A57C64AA6D5}" type="slidenum">
              <a:rPr lang="en-GB" smtClean="0"/>
              <a:t>‹#›</a:t>
            </a:fld>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77" y="0"/>
            <a:ext cx="9170577" cy="874754"/>
          </a:xfrm>
          <a:prstGeom prst="rect">
            <a:avLst/>
          </a:prstGeom>
        </p:spPr>
      </p:pic>
    </p:spTree>
    <p:extLst>
      <p:ext uri="{BB962C8B-B14F-4D97-AF65-F5344CB8AC3E}">
        <p14:creationId xmlns:p14="http://schemas.microsoft.com/office/powerpoint/2010/main" val="1166388512"/>
      </p:ext>
    </p:extLst>
  </p:cSld>
  <p:clrMap bg1="lt1" tx1="dk1" bg2="lt2" tx2="dk2" accent1="accent1" accent2="accent2" accent3="accent3" accent4="accent4" accent5="accent5" accent6="accent6" hlink="hlink" folHlink="folHlink"/>
  <p:sldLayoutIdLst>
    <p:sldLayoutId id="21474837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87461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6464" y="4352544"/>
            <a:ext cx="7717536" cy="2505456"/>
          </a:xfrm>
          <a:prstGeom prst="rect">
            <a:avLst/>
          </a:prstGeom>
        </p:spPr>
      </p:pic>
    </p:spTree>
    <p:extLst>
      <p:ext uri="{BB962C8B-B14F-4D97-AF65-F5344CB8AC3E}">
        <p14:creationId xmlns:p14="http://schemas.microsoft.com/office/powerpoint/2010/main" val="113442555"/>
      </p:ext>
    </p:extLst>
  </p:cSld>
  <p:clrMap bg1="lt1" tx1="dk1" bg2="lt2" tx2="dk2" accent1="accent1" accent2="accent2" accent3="accent3" accent4="accent4" accent5="accent5" accent6="accent6" hlink="hlink" folHlink="folHlink"/>
  <p:sldLayoutIdLst>
    <p:sldLayoutId id="214748376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613575"/>
            <a:ext cx="5400600" cy="1512168"/>
          </a:xfrm>
        </p:spPr>
        <p:txBody>
          <a:bodyPr>
            <a:noAutofit/>
          </a:bodyPr>
          <a:lstStyle/>
          <a:p>
            <a:r>
              <a:rPr lang="en-US" sz="3600" u="sng" dirty="0"/>
              <a:t>HEALTH FUNDERS ASSOCIATION</a:t>
            </a:r>
            <a:br>
              <a:rPr lang="en-US" sz="3600" dirty="0"/>
            </a:br>
            <a:r>
              <a:rPr lang="en-US" sz="3600" dirty="0"/>
              <a:t>CMS proposed dissolution/consolidation of small medical schemes</a:t>
            </a:r>
            <a:endParaRPr lang="en-GB" sz="3600" dirty="0"/>
          </a:p>
        </p:txBody>
      </p:sp>
      <p:sp>
        <p:nvSpPr>
          <p:cNvPr id="3" name="Subtitle 2"/>
          <p:cNvSpPr>
            <a:spLocks noGrp="1"/>
          </p:cNvSpPr>
          <p:nvPr>
            <p:ph type="subTitle" idx="1"/>
          </p:nvPr>
        </p:nvSpPr>
        <p:spPr>
          <a:xfrm>
            <a:off x="323528" y="3140968"/>
            <a:ext cx="5112568" cy="1752600"/>
          </a:xfrm>
        </p:spPr>
        <p:txBody>
          <a:bodyPr/>
          <a:lstStyle/>
          <a:p>
            <a:r>
              <a:rPr lang="en-US" dirty="0"/>
              <a:t>22 August 2017 </a:t>
            </a:r>
          </a:p>
          <a:p>
            <a:r>
              <a:rPr lang="en-US" dirty="0"/>
              <a:t>Altair Richards</a:t>
            </a:r>
            <a:endParaRPr lang="en-GB" dirty="0"/>
          </a:p>
        </p:txBody>
      </p:sp>
    </p:spTree>
    <p:extLst>
      <p:ext uri="{BB962C8B-B14F-4D97-AF65-F5344CB8AC3E}">
        <p14:creationId xmlns:p14="http://schemas.microsoft.com/office/powerpoint/2010/main" val="447498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Effect of cancellation of registration </a:t>
            </a:r>
            <a:endParaRPr lang="en-GB" dirty="0"/>
          </a:p>
        </p:txBody>
      </p:sp>
      <p:sp>
        <p:nvSpPr>
          <p:cNvPr id="3" name="Content Placeholder 2"/>
          <p:cNvSpPr>
            <a:spLocks noGrp="1"/>
          </p:cNvSpPr>
          <p:nvPr>
            <p:ph idx="1"/>
          </p:nvPr>
        </p:nvSpPr>
        <p:spPr/>
        <p:txBody>
          <a:bodyPr/>
          <a:lstStyle/>
          <a:p>
            <a:pPr algn="just"/>
            <a:r>
              <a:rPr lang="en-ZA" sz="2800" dirty="0"/>
              <a:t>If a medical scheme’s registration is cancelled, it can no longer operate the business of a medical scheme and would need to be dissolved.</a:t>
            </a:r>
          </a:p>
          <a:p>
            <a:pPr algn="just"/>
            <a:r>
              <a:rPr lang="en-ZA" sz="2800" dirty="0"/>
              <a:t>There is a process for dissolution set out in section 64 of the MSA which links to the provisions of the medical scheme’s rules.</a:t>
            </a:r>
          </a:p>
          <a:p>
            <a:pPr algn="just"/>
            <a:r>
              <a:rPr lang="en-ZA" sz="2800" dirty="0"/>
              <a:t>Generally, a scheme’s rules would provide that every member be provided with a memorandum containing the reasons for the proposed dissolution and setting forth the proposed basis of distribution of the assets in the event of winding up.</a:t>
            </a:r>
          </a:p>
        </p:txBody>
      </p:sp>
    </p:spTree>
    <p:extLst>
      <p:ext uri="{BB962C8B-B14F-4D97-AF65-F5344CB8AC3E}">
        <p14:creationId xmlns:p14="http://schemas.microsoft.com/office/powerpoint/2010/main" val="3269516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Effect of cancellation of registration </a:t>
            </a:r>
            <a:endParaRPr lang="en-GB" dirty="0"/>
          </a:p>
        </p:txBody>
      </p:sp>
      <p:sp>
        <p:nvSpPr>
          <p:cNvPr id="3" name="Content Placeholder 2"/>
          <p:cNvSpPr>
            <a:spLocks noGrp="1"/>
          </p:cNvSpPr>
          <p:nvPr>
            <p:ph idx="1"/>
          </p:nvPr>
        </p:nvSpPr>
        <p:spPr/>
        <p:txBody>
          <a:bodyPr/>
          <a:lstStyle/>
          <a:p>
            <a:pPr algn="just"/>
            <a:r>
              <a:rPr lang="en-ZA" sz="2800" dirty="0"/>
              <a:t>Creditors would be paid and, presumably, any balance of assets would be distributed to members.</a:t>
            </a:r>
          </a:p>
          <a:p>
            <a:pPr algn="just"/>
            <a:r>
              <a:rPr lang="en-ZA" sz="2800" dirty="0"/>
              <a:t>So how does this achieve the consolidation contemplated by the Acting Registrar?</a:t>
            </a:r>
          </a:p>
          <a:p>
            <a:pPr algn="just"/>
            <a:r>
              <a:rPr lang="en-ZA" sz="2800" dirty="0"/>
              <a:t>In terms of legislation currently in force, including the architecture of the MSA, unclear what legal mechanism could be used to force amalgamation/consolidation of small schemes.</a:t>
            </a:r>
          </a:p>
        </p:txBody>
      </p:sp>
    </p:spTree>
    <p:extLst>
      <p:ext uri="{BB962C8B-B14F-4D97-AF65-F5344CB8AC3E}">
        <p14:creationId xmlns:p14="http://schemas.microsoft.com/office/powerpoint/2010/main" val="426727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of deregistration</a:t>
            </a:r>
            <a:endParaRPr lang="en-GB" dirty="0"/>
          </a:p>
        </p:txBody>
      </p:sp>
      <p:sp>
        <p:nvSpPr>
          <p:cNvPr id="3" name="Content Placeholder 2"/>
          <p:cNvSpPr>
            <a:spLocks noGrp="1"/>
          </p:cNvSpPr>
          <p:nvPr>
            <p:ph idx="1"/>
          </p:nvPr>
        </p:nvSpPr>
        <p:spPr/>
        <p:txBody>
          <a:bodyPr/>
          <a:lstStyle/>
          <a:p>
            <a:r>
              <a:rPr lang="en-ZA" sz="2800" dirty="0"/>
              <a:t>In addition, the </a:t>
            </a:r>
            <a:r>
              <a:rPr lang="en-ZA" sz="2800" i="1" u="sng" dirty="0"/>
              <a:t>purpose</a:t>
            </a:r>
            <a:r>
              <a:rPr lang="en-ZA" sz="2800" dirty="0"/>
              <a:t> for which the Acting Registrar is acting will be relevant from an administrative justice perspective.  The CMS and the Registrar are creatures of statute and derive their powers from the MSA.  They can only operate within the four corners of the MSA and exercise only those authorities and powers expressly or by necessary implication conferred upon them in terms of the MSA.  If the purpose for which the Registrar systematically deregisters small schemes is to lay the groundwork for the NHI, then this would fall outside the scope and powers of the Registrar.</a:t>
            </a:r>
          </a:p>
        </p:txBody>
      </p:sp>
    </p:spTree>
    <p:extLst>
      <p:ext uri="{BB962C8B-B14F-4D97-AF65-F5344CB8AC3E}">
        <p14:creationId xmlns:p14="http://schemas.microsoft.com/office/powerpoint/2010/main" val="862952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of deregistration</a:t>
            </a:r>
            <a:endParaRPr lang="en-GB" dirty="0"/>
          </a:p>
        </p:txBody>
      </p:sp>
      <p:sp>
        <p:nvSpPr>
          <p:cNvPr id="3" name="Content Placeholder 2"/>
          <p:cNvSpPr>
            <a:spLocks noGrp="1"/>
          </p:cNvSpPr>
          <p:nvPr>
            <p:ph idx="1"/>
          </p:nvPr>
        </p:nvSpPr>
        <p:spPr/>
        <p:txBody>
          <a:bodyPr/>
          <a:lstStyle/>
          <a:p>
            <a:r>
              <a:rPr lang="en-ZA" sz="3200" dirty="0"/>
              <a:t>Administrative action is subject to review and setting aside under PAJA if such action is taken for a reason not authorised by the empowering provision or for an ulterior purpose or motive.   Administrative action which serves an unauthorised purpose is unlawful </a:t>
            </a:r>
            <a:r>
              <a:rPr lang="en-ZA" sz="3200" i="1" dirty="0"/>
              <a:t>(ultra vires</a:t>
            </a:r>
            <a:r>
              <a:rPr lang="en-ZA" sz="3200" dirty="0"/>
              <a:t> at common law), no matter how laudable the purpose may be, even where the administrator has acted completely bona fide. </a:t>
            </a:r>
          </a:p>
          <a:p>
            <a:endParaRPr lang="en-GB" dirty="0"/>
          </a:p>
        </p:txBody>
      </p:sp>
    </p:spTree>
    <p:extLst>
      <p:ext uri="{BB962C8B-B14F-4D97-AF65-F5344CB8AC3E}">
        <p14:creationId xmlns:p14="http://schemas.microsoft.com/office/powerpoint/2010/main" val="2685566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endParaRPr lang="en-GB" dirty="0"/>
          </a:p>
        </p:txBody>
      </p:sp>
      <p:sp>
        <p:nvSpPr>
          <p:cNvPr id="3" name="Subtitle 2"/>
          <p:cNvSpPr>
            <a:spLocks noGrp="1"/>
          </p:cNvSpPr>
          <p:nvPr>
            <p:ph type="subTitle" idx="1"/>
          </p:nvPr>
        </p:nvSpPr>
        <p:spPr/>
        <p:txBody>
          <a:bodyPr/>
          <a:lstStyle/>
          <a:p>
            <a:r>
              <a:rPr lang="en-US" dirty="0"/>
              <a:t> </a:t>
            </a:r>
            <a:endParaRPr lang="en-GB" dirty="0"/>
          </a:p>
        </p:txBody>
      </p:sp>
    </p:spTree>
    <p:extLst>
      <p:ext uri="{BB962C8B-B14F-4D97-AF65-F5344CB8AC3E}">
        <p14:creationId xmlns:p14="http://schemas.microsoft.com/office/powerpoint/2010/main" val="266640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July Presentation to </a:t>
            </a:r>
            <a:r>
              <a:rPr lang="en-GB" dirty="0" err="1"/>
              <a:t>BHF</a:t>
            </a:r>
            <a:r>
              <a:rPr lang="en-GB" dirty="0"/>
              <a:t> Conference </a:t>
            </a:r>
          </a:p>
        </p:txBody>
      </p:sp>
      <p:sp>
        <p:nvSpPr>
          <p:cNvPr id="5" name="Content Placeholder 4"/>
          <p:cNvSpPr>
            <a:spLocks noGrp="1"/>
          </p:cNvSpPr>
          <p:nvPr>
            <p:ph idx="1"/>
          </p:nvPr>
        </p:nvSpPr>
        <p:spPr/>
        <p:txBody>
          <a:bodyPr/>
          <a:lstStyle/>
          <a:p>
            <a:pPr algn="just"/>
            <a:r>
              <a:rPr lang="en-US" dirty="0"/>
              <a:t>Acting Registrar of Medical Schemes – 29 medical schemes that do not meet the requirement of 6,000 members will be dissolved by 31 January 2018.</a:t>
            </a:r>
          </a:p>
          <a:p>
            <a:pPr algn="just"/>
            <a:r>
              <a:rPr lang="en-ZA" dirty="0"/>
              <a:t>Apparently to be done utilising the existing mechanisms in the Medical Schemes Act.</a:t>
            </a:r>
          </a:p>
        </p:txBody>
      </p:sp>
    </p:spTree>
    <p:extLst>
      <p:ext uri="{BB962C8B-B14F-4D97-AF65-F5344CB8AC3E}">
        <p14:creationId xmlns:p14="http://schemas.microsoft.com/office/powerpoint/2010/main" val="279515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Circular 51 of 2017</a:t>
            </a:r>
          </a:p>
        </p:txBody>
      </p:sp>
      <p:sp>
        <p:nvSpPr>
          <p:cNvPr id="5" name="Content Placeholder 4"/>
          <p:cNvSpPr>
            <a:spLocks noGrp="1"/>
          </p:cNvSpPr>
          <p:nvPr>
            <p:ph idx="1"/>
          </p:nvPr>
        </p:nvSpPr>
        <p:spPr/>
        <p:txBody>
          <a:bodyPr/>
          <a:lstStyle/>
          <a:p>
            <a:pPr algn="just"/>
            <a:r>
              <a:rPr lang="en-US" sz="2400" dirty="0"/>
              <a:t>“Clarification of process towards consolidating of healthcare risk pools”</a:t>
            </a:r>
          </a:p>
          <a:p>
            <a:pPr indent="0" algn="just">
              <a:buNone/>
            </a:pPr>
            <a:r>
              <a:rPr lang="en-ZA" sz="2400" i="1" dirty="0"/>
              <a:t>“It has come to the attention of the Council for Medical Schemes (CMS) that there appears to be a narrative in the industry attributed to the CMS to the effect that the Regulator is going to close down medical schemes that have less than 6000 principal members in terms of Regulation 2(3) read in line with section 24(2) of the Medical Schemes Act, 131 of 1998.  This narrative needs to be understood in a broader context…”</a:t>
            </a:r>
          </a:p>
          <a:p>
            <a:pPr indent="0" algn="just">
              <a:buNone/>
            </a:pPr>
            <a:endParaRPr lang="en-US" sz="2400" b="1" dirty="0"/>
          </a:p>
          <a:p>
            <a:pPr indent="0" algn="just">
              <a:buNone/>
            </a:pPr>
            <a:r>
              <a:rPr lang="en-US" sz="2800" b="1" dirty="0"/>
              <a:t>What does this mean?</a:t>
            </a:r>
            <a:endParaRPr lang="en-ZA" sz="2800" b="1" dirty="0"/>
          </a:p>
        </p:txBody>
      </p:sp>
    </p:spTree>
    <p:extLst>
      <p:ext uri="{BB962C8B-B14F-4D97-AF65-F5344CB8AC3E}">
        <p14:creationId xmlns:p14="http://schemas.microsoft.com/office/powerpoint/2010/main" val="277845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24(2) of the MSA</a:t>
            </a:r>
            <a:endParaRPr lang="en-GB" dirty="0"/>
          </a:p>
        </p:txBody>
      </p:sp>
      <p:sp>
        <p:nvSpPr>
          <p:cNvPr id="3" name="Content Placeholder 2"/>
          <p:cNvSpPr>
            <a:spLocks noGrp="1"/>
          </p:cNvSpPr>
          <p:nvPr>
            <p:ph idx="1"/>
          </p:nvPr>
        </p:nvSpPr>
        <p:spPr/>
        <p:txBody>
          <a:bodyPr/>
          <a:lstStyle/>
          <a:p>
            <a:pPr algn="just"/>
            <a:r>
              <a:rPr lang="en-ZA" sz="3200" i="1" dirty="0"/>
              <a:t>“No medical scheme shall be registered under this section unless the Council is satisfied that… the medical scheme has a sufficient number of members who contribute or who are likely to contribute to the medical scheme”.</a:t>
            </a:r>
          </a:p>
          <a:p>
            <a:pPr indent="0" algn="just">
              <a:buNone/>
            </a:pPr>
            <a:r>
              <a:rPr lang="en-ZA" sz="3200" dirty="0"/>
              <a:t>This section, mentioned in Circular 51, does not appear to be relevant to medical schemes that are already registered with the CMS.</a:t>
            </a:r>
            <a:endParaRPr lang="en-GB" sz="3200" dirty="0"/>
          </a:p>
        </p:txBody>
      </p:sp>
    </p:spTree>
    <p:extLst>
      <p:ext uri="{BB962C8B-B14F-4D97-AF65-F5344CB8AC3E}">
        <p14:creationId xmlns:p14="http://schemas.microsoft.com/office/powerpoint/2010/main" val="286390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27 of the MSA</a:t>
            </a:r>
            <a:endParaRPr lang="en-GB" dirty="0"/>
          </a:p>
        </p:txBody>
      </p:sp>
      <p:sp>
        <p:nvSpPr>
          <p:cNvPr id="3" name="Content Placeholder 2"/>
          <p:cNvSpPr>
            <a:spLocks noGrp="1"/>
          </p:cNvSpPr>
          <p:nvPr>
            <p:ph idx="1"/>
          </p:nvPr>
        </p:nvSpPr>
        <p:spPr/>
        <p:txBody>
          <a:bodyPr/>
          <a:lstStyle/>
          <a:p>
            <a:pPr algn="just"/>
            <a:r>
              <a:rPr lang="en-ZA" sz="3200" dirty="0"/>
              <a:t>Cancellation and suspension of registration</a:t>
            </a:r>
          </a:p>
          <a:p>
            <a:pPr indent="0" algn="just">
              <a:buNone/>
            </a:pPr>
            <a:r>
              <a:rPr lang="en-ZA" sz="3200" i="1" dirty="0"/>
              <a:t>“The Registrar may, with the concurrence of the Council, after investigation and after having afforded the medical scheme, or its legal representative the opportunity of being heard, cancel the registration of a medical scheme… if the medical scheme is unable… to maintain the minimum number of members required for the registration of a medical scheme”.</a:t>
            </a:r>
            <a:endParaRPr lang="en-GB" sz="3200" i="1" dirty="0"/>
          </a:p>
        </p:txBody>
      </p:sp>
    </p:spTree>
    <p:extLst>
      <p:ext uri="{BB962C8B-B14F-4D97-AF65-F5344CB8AC3E}">
        <p14:creationId xmlns:p14="http://schemas.microsoft.com/office/powerpoint/2010/main" val="397036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Regulation 2(3) of the regulations</a:t>
            </a:r>
            <a:endParaRPr lang="en-GB" dirty="0"/>
          </a:p>
        </p:txBody>
      </p:sp>
      <p:sp>
        <p:nvSpPr>
          <p:cNvPr id="3" name="Content Placeholder 2"/>
          <p:cNvSpPr>
            <a:spLocks noGrp="1"/>
          </p:cNvSpPr>
          <p:nvPr>
            <p:ph idx="1"/>
          </p:nvPr>
        </p:nvSpPr>
        <p:spPr/>
        <p:txBody>
          <a:bodyPr/>
          <a:lstStyle/>
          <a:p>
            <a:pPr algn="just"/>
            <a:r>
              <a:rPr lang="en-US" i="1" dirty="0"/>
              <a:t>“The minimum number of members required for the registration of a medical scheme </a:t>
            </a:r>
            <a:r>
              <a:rPr lang="en-US" i="1" u="sng" dirty="0"/>
              <a:t>established after these regulations have come into operation</a:t>
            </a:r>
            <a:r>
              <a:rPr lang="en-US" i="1" dirty="0"/>
              <a:t> is 6,000, and this number must be admitted within a period of three months of the registration of the medical scheme”</a:t>
            </a:r>
            <a:r>
              <a:rPr lang="en-US" dirty="0"/>
              <a:t>. </a:t>
            </a:r>
            <a:endParaRPr lang="en-GB" dirty="0"/>
          </a:p>
        </p:txBody>
      </p:sp>
    </p:spTree>
    <p:extLst>
      <p:ext uri="{BB962C8B-B14F-4D97-AF65-F5344CB8AC3E}">
        <p14:creationId xmlns:p14="http://schemas.microsoft.com/office/powerpoint/2010/main" val="110834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sz="3000" dirty="0"/>
              <a:t>None of the affected 28 medical schemes (</a:t>
            </a:r>
            <a:r>
              <a:rPr lang="en-US" sz="3000" dirty="0" err="1"/>
              <a:t>WitsMed</a:t>
            </a:r>
            <a:r>
              <a:rPr lang="en-US" sz="3000" dirty="0"/>
              <a:t> is currently in the process of amalgamating with DHMS) were established after the regulations under the MSA came into operation </a:t>
            </a:r>
            <a:r>
              <a:rPr lang="en-US" sz="3000" u="sng" dirty="0"/>
              <a:t>but</a:t>
            </a:r>
            <a:r>
              <a:rPr lang="en-US" sz="3000" dirty="0"/>
              <a:t> can argue that the wording of section 27(1)(d) still applies, namely that cancellation of registration is possible if a medical scheme has been unable to “maintain the minimum number of members required for the registration of </a:t>
            </a:r>
            <a:r>
              <a:rPr lang="en-US" sz="3000" u="sng" dirty="0"/>
              <a:t>a medical scheme</a:t>
            </a:r>
            <a:r>
              <a:rPr lang="en-US" sz="3000" dirty="0"/>
              <a:t>”, namely 6,000 members.</a:t>
            </a:r>
          </a:p>
          <a:p>
            <a:pPr lvl="1"/>
            <a:endParaRPr lang="en-US" dirty="0"/>
          </a:p>
          <a:p>
            <a:pPr lvl="1"/>
            <a:endParaRPr lang="en-GB" dirty="0"/>
          </a:p>
        </p:txBody>
      </p:sp>
      <p:sp>
        <p:nvSpPr>
          <p:cNvPr id="4" name="TextBox 3"/>
          <p:cNvSpPr txBox="1"/>
          <p:nvPr/>
        </p:nvSpPr>
        <p:spPr>
          <a:xfrm>
            <a:off x="179512" y="129406"/>
            <a:ext cx="8517632" cy="923330"/>
          </a:xfrm>
          <a:prstGeom prst="rect">
            <a:avLst/>
          </a:prstGeom>
          <a:noFill/>
        </p:spPr>
        <p:txBody>
          <a:bodyPr wrap="square" rtlCol="0">
            <a:spAutoFit/>
          </a:bodyPr>
          <a:lstStyle/>
          <a:p>
            <a:r>
              <a:rPr lang="en-US" sz="3600" b="1" dirty="0">
                <a:solidFill>
                  <a:schemeClr val="bg1"/>
                </a:solidFill>
              </a:rPr>
              <a:t>Regulation 2(3): Discussion (1)</a:t>
            </a:r>
            <a:endParaRPr lang="en-GB" sz="3600" b="1" dirty="0">
              <a:solidFill>
                <a:schemeClr val="bg1"/>
              </a:solidFill>
            </a:endParaRPr>
          </a:p>
          <a:p>
            <a:endParaRPr lang="en-GB" dirty="0"/>
          </a:p>
        </p:txBody>
      </p:sp>
    </p:spTree>
    <p:extLst>
      <p:ext uri="{BB962C8B-B14F-4D97-AF65-F5344CB8AC3E}">
        <p14:creationId xmlns:p14="http://schemas.microsoft.com/office/powerpoint/2010/main" val="342447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endParaRPr lang="en-GB" dirty="0"/>
          </a:p>
        </p:txBody>
      </p:sp>
      <p:sp>
        <p:nvSpPr>
          <p:cNvPr id="3" name="Content Placeholder 2"/>
          <p:cNvSpPr>
            <a:spLocks noGrp="1"/>
          </p:cNvSpPr>
          <p:nvPr>
            <p:ph idx="1"/>
          </p:nvPr>
        </p:nvSpPr>
        <p:spPr/>
        <p:txBody>
          <a:bodyPr/>
          <a:lstStyle/>
          <a:p>
            <a:pPr algn="just"/>
            <a:r>
              <a:rPr lang="en-ZA" sz="2800" dirty="0"/>
              <a:t>For 17 years, the CMS has permitted medical schemes to operate below the 6,000 member threshold.</a:t>
            </a:r>
          </a:p>
          <a:p>
            <a:pPr algn="just"/>
            <a:r>
              <a:rPr lang="en-ZA" sz="2800" dirty="0"/>
              <a:t>All but three of the affected schemes are closed schemes, for the benefit of the employees of specific employers. Generally speaking, restricted employer group schemes subsidise members on low incomes, including pensioners, enabling them to buy cover they could not afford on the open market.</a:t>
            </a:r>
          </a:p>
          <a:p>
            <a:pPr algn="just"/>
            <a:r>
              <a:rPr lang="en-ZA" sz="2800" dirty="0"/>
              <a:t>All the affected schemes have solvency ratios above the prescribed minimum.</a:t>
            </a:r>
          </a:p>
          <a:p>
            <a:pPr lvl="1" algn="just"/>
            <a:endParaRPr lang="en-ZA" dirty="0"/>
          </a:p>
          <a:p>
            <a:pPr marL="442912" lvl="1" indent="0" algn="just">
              <a:buNone/>
            </a:pPr>
            <a:endParaRPr lang="en-GB" dirty="0"/>
          </a:p>
        </p:txBody>
      </p:sp>
      <p:sp>
        <p:nvSpPr>
          <p:cNvPr id="7" name="TextBox 6"/>
          <p:cNvSpPr txBox="1"/>
          <p:nvPr/>
        </p:nvSpPr>
        <p:spPr>
          <a:xfrm>
            <a:off x="431032" y="116632"/>
            <a:ext cx="8712968" cy="646331"/>
          </a:xfrm>
          <a:prstGeom prst="rect">
            <a:avLst/>
          </a:prstGeom>
          <a:noFill/>
        </p:spPr>
        <p:txBody>
          <a:bodyPr wrap="square" rtlCol="0">
            <a:spAutoFit/>
          </a:bodyPr>
          <a:lstStyle/>
          <a:p>
            <a:r>
              <a:rPr lang="en-US" sz="3600" b="1" dirty="0">
                <a:solidFill>
                  <a:schemeClr val="bg1"/>
                </a:solidFill>
              </a:rPr>
              <a:t>Regulation 2(3): Discussion (2)</a:t>
            </a:r>
            <a:endParaRPr lang="en-GB" sz="3600" b="1" dirty="0">
              <a:solidFill>
                <a:schemeClr val="bg1"/>
              </a:solidFill>
            </a:endParaRPr>
          </a:p>
        </p:txBody>
      </p:sp>
    </p:spTree>
    <p:extLst>
      <p:ext uri="{BB962C8B-B14F-4D97-AF65-F5344CB8AC3E}">
        <p14:creationId xmlns:p14="http://schemas.microsoft.com/office/powerpoint/2010/main" val="195063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Section 27(1) and the doctrine of legitimate expectation </a:t>
            </a:r>
            <a:endParaRPr lang="en-GB" sz="2800" dirty="0"/>
          </a:p>
        </p:txBody>
      </p:sp>
      <p:sp>
        <p:nvSpPr>
          <p:cNvPr id="3" name="Content Placeholder 2"/>
          <p:cNvSpPr>
            <a:spLocks noGrp="1"/>
          </p:cNvSpPr>
          <p:nvPr>
            <p:ph idx="1"/>
          </p:nvPr>
        </p:nvSpPr>
        <p:spPr/>
        <p:txBody>
          <a:bodyPr/>
          <a:lstStyle/>
          <a:p>
            <a:pPr algn="just"/>
            <a:r>
              <a:rPr lang="en-ZA" sz="2800" dirty="0"/>
              <a:t>The doctrine of legitimate expectation entails that a reasonable expectation based on a well-established practice or an express promise by an administrator acting lawfully gives rise to legal protection when the practice or promise is clear, unambiguous and unqualified.  The legal protection afforded usually (but not always) takes the form of ordering that a fair procedure be followed before a decision is made in respect of the expected conduct.</a:t>
            </a:r>
          </a:p>
          <a:p>
            <a:pPr algn="just"/>
            <a:r>
              <a:rPr lang="en-ZA" sz="2800" dirty="0"/>
              <a:t>Section 27(1) expressly contains the </a:t>
            </a:r>
            <a:r>
              <a:rPr lang="en-ZA" sz="2800" i="1" dirty="0" err="1"/>
              <a:t>audi</a:t>
            </a:r>
            <a:r>
              <a:rPr lang="en-ZA" sz="2800" i="1" dirty="0"/>
              <a:t> alteram partem</a:t>
            </a:r>
            <a:r>
              <a:rPr lang="en-ZA" sz="2800" dirty="0"/>
              <a:t> principle. </a:t>
            </a:r>
          </a:p>
        </p:txBody>
      </p:sp>
    </p:spTree>
    <p:extLst>
      <p:ext uri="{BB962C8B-B14F-4D97-AF65-F5344CB8AC3E}">
        <p14:creationId xmlns:p14="http://schemas.microsoft.com/office/powerpoint/2010/main" val="3086931642"/>
      </p:ext>
    </p:extLst>
  </p:cSld>
  <p:clrMapOvr>
    <a:masterClrMapping/>
  </p:clrMapOvr>
</p:sld>
</file>

<file path=ppt/theme/theme1.xml><?xml version="1.0" encoding="utf-8"?>
<a:theme xmlns:a="http://schemas.openxmlformats.org/drawingml/2006/main" name="ENSafrica">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F4000225-DB80-4AF8-98BF-A3BF4A26DEA3}"/>
    </a:ext>
  </a:extLst>
</a:theme>
</file>

<file path=ppt/theme/theme10.xml><?xml version="1.0" encoding="utf-8"?>
<a:theme xmlns:a="http://schemas.openxmlformats.org/drawingml/2006/main" name="Content layout 04">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0844F09F-B51E-4BE4-9438-6DEA8B452132}"/>
    </a:ext>
  </a:extLst>
</a:theme>
</file>

<file path=ppt/theme/theme11.xml><?xml version="1.0" encoding="utf-8"?>
<a:theme xmlns:a="http://schemas.openxmlformats.org/drawingml/2006/main" name="Content layout 05">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0D13437B-82B4-4315-9E1F-101DB8490575}"/>
    </a:ext>
  </a:extLst>
</a:theme>
</file>

<file path=ppt/theme/theme12.xml><?xml version="1.0" encoding="utf-8"?>
<a:theme xmlns:a="http://schemas.openxmlformats.org/drawingml/2006/main" name="Content layout 06">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6E119467-9782-4A1A-803B-1F01FB46AB40}"/>
    </a:ext>
  </a:extLst>
</a:theme>
</file>

<file path=ppt/theme/theme13.xml><?xml version="1.0" encoding="utf-8"?>
<a:theme xmlns:a="http://schemas.openxmlformats.org/drawingml/2006/main" name="Custom Design">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5554A83F-4EFC-477E-B31D-E9FB7D7C1469}"/>
    </a:ext>
  </a:extLst>
</a:theme>
</file>

<file path=ppt/theme/theme2.xml><?xml version="1.0" encoding="utf-8"?>
<a:theme xmlns:a="http://schemas.openxmlformats.org/drawingml/2006/main" name="Image slide layout">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FB270E87-B5A4-431C-9931-12F894A8F608}"/>
    </a:ext>
  </a:extLst>
</a:theme>
</file>

<file path=ppt/theme/theme3.xml><?xml version="1.0" encoding="utf-8"?>
<a:theme xmlns:a="http://schemas.openxmlformats.org/drawingml/2006/main" name="Section header with content 01">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4CF9CE32-0019-45A7-832C-3F7B63526A40}"/>
    </a:ext>
  </a:extLst>
</a:theme>
</file>

<file path=ppt/theme/theme4.xml><?xml version="1.0" encoding="utf-8"?>
<a:theme xmlns:a="http://schemas.openxmlformats.org/drawingml/2006/main" name="Section header with content 02">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65198258-782F-4165-926F-9EF9CAE02D84}"/>
    </a:ext>
  </a:extLst>
</a:theme>
</file>

<file path=ppt/theme/theme5.xml><?xml version="1.0" encoding="utf-8"?>
<a:theme xmlns:a="http://schemas.openxmlformats.org/drawingml/2006/main" name="Section header with content 03">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850A5B72-5E0C-4CD8-AECA-AC8FE1A4D485}"/>
    </a:ext>
  </a:extLst>
</a:theme>
</file>

<file path=ppt/theme/theme6.xml><?xml version="1.0" encoding="utf-8"?>
<a:theme xmlns:a="http://schemas.openxmlformats.org/drawingml/2006/main" name="Section header with content 04">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8C14CC08-EC6F-4483-A8AD-25E40D263152}"/>
    </a:ext>
  </a:extLst>
</a:theme>
</file>

<file path=ppt/theme/theme7.xml><?xml version="1.0" encoding="utf-8"?>
<a:theme xmlns:a="http://schemas.openxmlformats.org/drawingml/2006/main" name="Content layout 01">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E8C589B4-F51A-4A11-BC38-26CB007C78DB}"/>
    </a:ext>
  </a:extLst>
</a:theme>
</file>

<file path=ppt/theme/theme8.xml><?xml version="1.0" encoding="utf-8"?>
<a:theme xmlns:a="http://schemas.openxmlformats.org/drawingml/2006/main" name="Content layout 02">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9D0D1DBF-7AAA-418E-A3AF-31F6F6197285}"/>
    </a:ext>
  </a:extLst>
</a:theme>
</file>

<file path=ppt/theme/theme9.xml><?xml version="1.0" encoding="utf-8"?>
<a:theme xmlns:a="http://schemas.openxmlformats.org/drawingml/2006/main" name="Content layout 03">
  <a:themeElements>
    <a:clrScheme name="ENSafrica">
      <a:dk1>
        <a:sysClr val="windowText" lastClr="000000"/>
      </a:dk1>
      <a:lt1>
        <a:sysClr val="window" lastClr="FFFFFF"/>
      </a:lt1>
      <a:dk2>
        <a:srgbClr val="DAD307"/>
      </a:dk2>
      <a:lt2>
        <a:srgbClr val="AAB4AA"/>
      </a:lt2>
      <a:accent1>
        <a:srgbClr val="DAD307"/>
      </a:accent1>
      <a:accent2>
        <a:srgbClr val="F2E900"/>
      </a:accent2>
      <a:accent3>
        <a:srgbClr val="5E5F61"/>
      </a:accent3>
      <a:accent4>
        <a:srgbClr val="000000"/>
      </a:accent4>
      <a:accent5>
        <a:srgbClr val="FFFFFF"/>
      </a:accent5>
      <a:accent6>
        <a:srgbClr val="FFFFFF"/>
      </a:accent6>
      <a:hlink>
        <a:srgbClr val="DAD307"/>
      </a:hlink>
      <a:folHlink>
        <a:srgbClr val="AAB4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Safrica.pptx [Read-Only]" id="{7A42FBA4-51AD-47DF-A512-02B47A0F9AC2}" vid="{EFF67054-0A42-4818-8E87-2B0CBD940105}"/>
    </a:ext>
  </a:extLst>
</a:theme>
</file>

<file path=docProps/app.xml><?xml version="1.0" encoding="utf-8"?>
<Properties xmlns="http://schemas.openxmlformats.org/officeDocument/2006/extended-properties" xmlns:vt="http://schemas.openxmlformats.org/officeDocument/2006/docPropsVTypes">
  <Template>ENSafrica</Template>
  <TotalTime>387</TotalTime>
  <Words>965</Words>
  <Application>Microsoft Office PowerPoint</Application>
  <PresentationFormat>On-screen Show (4:3)</PresentationFormat>
  <Paragraphs>43</Paragraphs>
  <Slides>14</Slides>
  <Notes>0</Notes>
  <HiddenSlides>0</HiddenSlides>
  <MMClips>0</MMClips>
  <ScaleCrop>false</ScaleCrop>
  <HeadingPairs>
    <vt:vector size="6" baseType="variant">
      <vt:variant>
        <vt:lpstr>Fonts Used</vt:lpstr>
      </vt:variant>
      <vt:variant>
        <vt:i4>2</vt:i4>
      </vt:variant>
      <vt:variant>
        <vt:lpstr>Theme</vt:lpstr>
      </vt:variant>
      <vt:variant>
        <vt:i4>13</vt:i4>
      </vt:variant>
      <vt:variant>
        <vt:lpstr>Slide Titles</vt:lpstr>
      </vt:variant>
      <vt:variant>
        <vt:i4>14</vt:i4>
      </vt:variant>
    </vt:vector>
  </HeadingPairs>
  <TitlesOfParts>
    <vt:vector size="29" baseType="lpstr">
      <vt:lpstr>Arial</vt:lpstr>
      <vt:lpstr>Calibri</vt:lpstr>
      <vt:lpstr>ENSafrica</vt:lpstr>
      <vt:lpstr>Image slide layout</vt:lpstr>
      <vt:lpstr>Section header with content 01</vt:lpstr>
      <vt:lpstr>Section header with content 02</vt:lpstr>
      <vt:lpstr>Section header with content 03</vt:lpstr>
      <vt:lpstr>Section header with content 04</vt:lpstr>
      <vt:lpstr>Content layout 01</vt:lpstr>
      <vt:lpstr>Content layout 02</vt:lpstr>
      <vt:lpstr>Content layout 03</vt:lpstr>
      <vt:lpstr>Content layout 04</vt:lpstr>
      <vt:lpstr>Content layout 05</vt:lpstr>
      <vt:lpstr>Content layout 06</vt:lpstr>
      <vt:lpstr>Custom Design</vt:lpstr>
      <vt:lpstr>HEALTH FUNDERS ASSOCIATION CMS proposed dissolution/consolidation of small medical schemes</vt:lpstr>
      <vt:lpstr>July Presentation to BHF Conference </vt:lpstr>
      <vt:lpstr>Circular 51 of 2017</vt:lpstr>
      <vt:lpstr>Section 24(2) of the MSA</vt:lpstr>
      <vt:lpstr>Section 27 of the MSA</vt:lpstr>
      <vt:lpstr>Regulation 2(3) of the regulations</vt:lpstr>
      <vt:lpstr>PowerPoint Presentation</vt:lpstr>
      <vt:lpstr> </vt:lpstr>
      <vt:lpstr>Section 27(1) and the doctrine of legitimate expectation </vt:lpstr>
      <vt:lpstr>Effect of cancellation of registration </vt:lpstr>
      <vt:lpstr>Effect of cancellation of registration </vt:lpstr>
      <vt:lpstr>Purpose of deregistration</vt:lpstr>
      <vt:lpstr>Purpose of deregistration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&amp; LEARN</dc:title>
  <dc:creator>Melissa Rabe</dc:creator>
  <cp:lastModifiedBy>Heidi Kruger</cp:lastModifiedBy>
  <cp:revision>29</cp:revision>
  <dcterms:created xsi:type="dcterms:W3CDTF">2017-07-02T14:47:47Z</dcterms:created>
  <dcterms:modified xsi:type="dcterms:W3CDTF">2018-01-12T16:28:47Z</dcterms:modified>
</cp:coreProperties>
</file>